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sldIdLst>
    <p:sldId id="256" r:id="rId6"/>
    <p:sldId id="258" r:id="rId7"/>
    <p:sldId id="281" r:id="rId8"/>
    <p:sldId id="274" r:id="rId9"/>
    <p:sldId id="260" r:id="rId10"/>
    <p:sldId id="261" r:id="rId11"/>
    <p:sldId id="259" r:id="rId12"/>
    <p:sldId id="278" r:id="rId13"/>
    <p:sldId id="264" r:id="rId14"/>
    <p:sldId id="273" r:id="rId15"/>
    <p:sldId id="272" r:id="rId16"/>
    <p:sldId id="271" r:id="rId17"/>
    <p:sldId id="263" r:id="rId18"/>
    <p:sldId id="276" r:id="rId19"/>
    <p:sldId id="282" r:id="rId20"/>
    <p:sldId id="280" r:id="rId21"/>
    <p:sldId id="277" r:id="rId22"/>
  </p:sldIdLst>
  <p:sldSz cx="12192000" cy="6858000"/>
  <p:notesSz cx="6811963" cy="99425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9" autoAdjust="0"/>
    <p:restoredTop sz="96327"/>
  </p:normalViewPr>
  <p:slideViewPr>
    <p:cSldViewPr snapToGrid="0">
      <p:cViewPr varScale="1">
        <p:scale>
          <a:sx n="93" d="100"/>
          <a:sy n="93" d="100"/>
        </p:scale>
        <p:origin x="2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99702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4235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0180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1144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016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82633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24197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805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021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52788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09562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7C831-A547-4E78-AC26-B92EB41C4B7F}" type="datetimeFigureOut">
              <a:rPr lang="de-CH" smtClean="0"/>
              <a:t>16.11.2023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77447-68DB-4FE8-B42D-3302B130AB6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1124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wikidata.org/wiki/Q2013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berner-ortsgeschichten.test.ub.unibe.ch/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erner-Ortsgeschichten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erner-Ortsgeschichten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bern.ch/seite/berner-bibliographie" TargetMode="External"/><Relationship Id="rId2" Type="http://schemas.openxmlformats.org/officeDocument/2006/relationships/hyperlink" Target="https://www.ub.unibe.ch/service/digital_scholarship/lod_und_datenanreicherung/index_ger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igibern.ch/katalog/ortsgeschichten-aus-dem-19-jahrhunder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lsp-ube.alma.exlibrisgroup.com/view/sru/41SLSP_UBE?version=1.2&amp;operation=searchRetrieve&amp;recordSchema=marcxml&amp;maximumRecords=50&amp;startRecord=51&amp;query=alma.local_field_990=bbggr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/d/viewer?mid=1RgPrC4f7u6zwvJJgFIaWRABBFzHYcdg&amp;ll=46.86141647085048%2C7.715000000000023&amp;z=10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uenzfunde.ch/downloads/thesauri/ch_municipalities.csv" TargetMode="External"/><Relationship Id="rId2" Type="http://schemas.openxmlformats.org/officeDocument/2006/relationships/hyperlink" Target="https://lobid.org/gnd/search?q=Bern&amp;filter=%2B%28type%3APlaceOrGeographicName%29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99"/>
          <a:stretch/>
        </p:blipFill>
        <p:spPr>
          <a:xfrm>
            <a:off x="1" y="0"/>
            <a:ext cx="12191999" cy="6906638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579563"/>
            <a:ext cx="12192000" cy="2387600"/>
          </a:xfrm>
        </p:spPr>
        <p:txBody>
          <a:bodyPr>
            <a:normAutofit fontScale="90000"/>
          </a:bodyPr>
          <a:lstStyle/>
          <a:p>
            <a:r>
              <a:rPr lang="de-CH" b="1" dirty="0"/>
              <a:t>LOD </a:t>
            </a:r>
            <a:r>
              <a:rPr lang="de-CH" b="1" dirty="0" err="1"/>
              <a:t>Enrichement</a:t>
            </a:r>
            <a:r>
              <a:rPr lang="de-CH" b="1" dirty="0"/>
              <a:t> and </a:t>
            </a:r>
            <a:r>
              <a:rPr lang="de-CH" b="1" dirty="0" err="1"/>
              <a:t>Georeferencing</a:t>
            </a:r>
            <a:r>
              <a:rPr lang="de-CH" b="1" dirty="0">
                <a:cs typeface="Calibri Light"/>
              </a:rPr>
              <a:t/>
            </a:r>
            <a:br>
              <a:rPr lang="de-CH" b="1" dirty="0">
                <a:cs typeface="Calibri Light"/>
              </a:rPr>
            </a:br>
            <a:r>
              <a:rPr lang="de-CH" b="1" dirty="0" err="1"/>
              <a:t>of</a:t>
            </a:r>
            <a:r>
              <a:rPr lang="de-CH" b="1" dirty="0"/>
              <a:t> </a:t>
            </a:r>
            <a:r>
              <a:rPr lang="de-CH" b="1" dirty="0" err="1"/>
              <a:t>the</a:t>
            </a:r>
            <a:r>
              <a:rPr lang="de-CH" b="1" dirty="0">
                <a:cs typeface="Calibri Light"/>
              </a:rPr>
              <a:t/>
            </a:r>
            <a:br>
              <a:rPr lang="de-CH" b="1" dirty="0">
                <a:cs typeface="Calibri Light"/>
              </a:rPr>
            </a:br>
            <a:r>
              <a:rPr lang="de-CH" b="1" dirty="0"/>
              <a:t> ‘Berner Ortsgeschichten’ </a:t>
            </a:r>
            <a:r>
              <a:rPr lang="de-CH" b="1" dirty="0">
                <a:cs typeface="Calibri Light"/>
              </a:rPr>
              <a:t/>
            </a:r>
            <a:br>
              <a:rPr lang="de-CH" b="1" dirty="0">
                <a:cs typeface="Calibri Light"/>
              </a:rPr>
            </a:br>
            <a:r>
              <a:rPr lang="de-CH" sz="2700" b="1" i="1" dirty="0"/>
              <a:t>(</a:t>
            </a:r>
            <a:r>
              <a:rPr lang="de-CH" sz="2700" b="1" i="1" dirty="0" err="1"/>
              <a:t>Bernese</a:t>
            </a:r>
            <a:r>
              <a:rPr lang="de-CH" sz="2700" b="1" i="1" dirty="0"/>
              <a:t> </a:t>
            </a:r>
            <a:r>
              <a:rPr lang="de-CH" sz="2700" b="1" i="1" dirty="0" err="1"/>
              <a:t>Local</a:t>
            </a:r>
            <a:r>
              <a:rPr lang="de-CH" sz="2700" b="1" i="1" dirty="0"/>
              <a:t> </a:t>
            </a:r>
            <a:r>
              <a:rPr lang="de-CH" sz="2700" b="1" i="1" dirty="0" err="1"/>
              <a:t>Histories</a:t>
            </a:r>
            <a:r>
              <a:rPr lang="de-CH" sz="2700" b="1" i="1" dirty="0"/>
              <a:t>)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5468827"/>
            <a:ext cx="9144000" cy="508819"/>
          </a:xfrm>
        </p:spPr>
        <p:txBody>
          <a:bodyPr/>
          <a:lstStyle/>
          <a:p>
            <a:r>
              <a:rPr lang="de-DE" dirty="0"/>
              <a:t>René Frei &amp; Thomas Hayoz</a:t>
            </a:r>
            <a:endParaRPr lang="de-CH" dirty="0"/>
          </a:p>
        </p:txBody>
      </p:sp>
      <p:sp>
        <p:nvSpPr>
          <p:cNvPr id="6" name="Untertitel 2"/>
          <p:cNvSpPr txBox="1">
            <a:spLocks/>
          </p:cNvSpPr>
          <p:nvPr/>
        </p:nvSpPr>
        <p:spPr>
          <a:xfrm>
            <a:off x="1524000" y="4334063"/>
            <a:ext cx="9144000" cy="80064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dirty="0"/>
              <a:t>Linked Open Data in </a:t>
            </a:r>
            <a:r>
              <a:rPr lang="de-DE" sz="1800" dirty="0" err="1"/>
              <a:t>Dialogue</a:t>
            </a:r>
            <a:endParaRPr lang="de-DE" sz="1800" dirty="0"/>
          </a:p>
          <a:p>
            <a:r>
              <a:rPr lang="de-DE" sz="1800" dirty="0"/>
              <a:t>University </a:t>
            </a:r>
            <a:r>
              <a:rPr lang="de-DE" sz="1800" dirty="0" err="1"/>
              <a:t>of</a:t>
            </a:r>
            <a:r>
              <a:rPr lang="de-DE" sz="1800" dirty="0"/>
              <a:t> Bern</a:t>
            </a:r>
          </a:p>
          <a:p>
            <a:r>
              <a:rPr lang="de-DE" sz="1800" dirty="0"/>
              <a:t>15 November 2023</a:t>
            </a:r>
            <a:endParaRPr lang="de-CH" sz="1800" dirty="0"/>
          </a:p>
        </p:txBody>
      </p:sp>
    </p:spTree>
    <p:extLst>
      <p:ext uri="{BB962C8B-B14F-4D97-AF65-F5344CB8AC3E}">
        <p14:creationId xmlns:p14="http://schemas.microsoft.com/office/powerpoint/2010/main" val="1564746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Results</a:t>
            </a:r>
            <a:endParaRPr lang="de-DE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 rot="20742723">
            <a:off x="2811092" y="2586484"/>
            <a:ext cx="6322994" cy="15160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11100" b="1" dirty="0" err="1">
                <a:solidFill>
                  <a:srgbClr val="FF0000"/>
                </a:solidFill>
              </a:rPr>
              <a:t>Sobering</a:t>
            </a:r>
            <a:r>
              <a:rPr lang="de-DE" sz="11100" b="1" dirty="0">
                <a:solidFill>
                  <a:srgbClr val="FF0000"/>
                </a:solidFill>
              </a:rPr>
              <a:t> !</a:t>
            </a:r>
            <a:endParaRPr lang="de-CH" sz="1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435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8888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Results</a:t>
            </a:r>
            <a:endParaRPr lang="de-DE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446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Results</a:t>
            </a:r>
            <a:endParaRPr lang="de-DE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7345559" y="3743031"/>
            <a:ext cx="4377289" cy="22929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Lobid</a:t>
            </a:r>
            <a:r>
              <a:rPr lang="de-DE" sz="2800" dirty="0"/>
              <a:t> 		&gt;&gt;&gt; 68% Q-IDs</a:t>
            </a:r>
          </a:p>
          <a:p>
            <a:r>
              <a:rPr lang="de-DE" sz="2800" dirty="0" err="1"/>
              <a:t>Münzf</a:t>
            </a:r>
            <a:r>
              <a:rPr lang="de-DE" sz="2800" dirty="0"/>
              <a:t>. 	&gt;&gt;&gt; 81% Q-IDs</a:t>
            </a:r>
          </a:p>
          <a:p>
            <a:r>
              <a:rPr lang="de-DE" sz="2800" dirty="0"/>
              <a:t>Total 		&gt;&gt;&gt; 85% Q-IDs</a:t>
            </a:r>
          </a:p>
          <a:p>
            <a:endParaRPr lang="de-DE" sz="300" dirty="0"/>
          </a:p>
          <a:p>
            <a:r>
              <a:rPr lang="de-DE" sz="2800" dirty="0"/>
              <a:t>But in a </a:t>
            </a:r>
            <a:r>
              <a:rPr lang="de-DE" sz="2800" dirty="0" err="1"/>
              <a:t>short</a:t>
            </a:r>
            <a:r>
              <a:rPr lang="de-DE" sz="2800" dirty="0"/>
              <a:t> </a:t>
            </a:r>
            <a:r>
              <a:rPr lang="de-DE" sz="2800" dirty="0" err="1"/>
              <a:t>search</a:t>
            </a:r>
            <a:endParaRPr lang="de-DE" sz="2800" dirty="0"/>
          </a:p>
          <a:p>
            <a:r>
              <a:rPr lang="de-DE" sz="2800" dirty="0"/>
              <a:t>&gt;&gt;&gt; </a:t>
            </a:r>
            <a:r>
              <a:rPr lang="de-DE" sz="2800" b="1" dirty="0"/>
              <a:t>95% </a:t>
            </a:r>
            <a:r>
              <a:rPr lang="de-DE" sz="2800" dirty="0" err="1"/>
              <a:t>found</a:t>
            </a:r>
            <a:r>
              <a:rPr lang="de-DE" sz="2800" dirty="0"/>
              <a:t> in </a:t>
            </a:r>
            <a:r>
              <a:rPr lang="de-DE" sz="2800" dirty="0">
                <a:hlinkClick r:id="rId2"/>
              </a:rPr>
              <a:t>Wikidata</a:t>
            </a:r>
            <a:r>
              <a:rPr lang="de-DE" sz="2800" dirty="0"/>
              <a:t>!</a:t>
            </a:r>
            <a:endParaRPr lang="de-CH" sz="28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33119"/>
            <a:ext cx="5840896" cy="489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523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92"/>
            <a:ext cx="12192000" cy="6774215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 rot="19432997">
            <a:off x="3192087" y="3150523"/>
            <a:ext cx="4403385" cy="7694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[Proof </a:t>
            </a:r>
            <a:r>
              <a:rPr lang="de-DE" sz="4400" dirty="0" err="1">
                <a:solidFill>
                  <a:srgbClr val="FF0000"/>
                </a:solidFill>
              </a:rPr>
              <a:t>of</a:t>
            </a:r>
            <a:r>
              <a:rPr lang="de-DE" sz="4400" dirty="0">
                <a:solidFill>
                  <a:srgbClr val="FF0000"/>
                </a:solidFill>
              </a:rPr>
              <a:t> </a:t>
            </a:r>
            <a:r>
              <a:rPr lang="de-DE" sz="4400" dirty="0" err="1">
                <a:solidFill>
                  <a:srgbClr val="FF0000"/>
                </a:solidFill>
              </a:rPr>
              <a:t>Concept</a:t>
            </a:r>
            <a:r>
              <a:rPr lang="de-DE" sz="4400" dirty="0">
                <a:solidFill>
                  <a:srgbClr val="FF0000"/>
                </a:solidFill>
              </a:rPr>
              <a:t>]</a:t>
            </a:r>
            <a:endParaRPr lang="de-CH" sz="4400" dirty="0">
              <a:solidFill>
                <a:srgbClr val="FF0000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AC6E237-5BF2-E013-29A5-8785506F8827}"/>
              </a:ext>
            </a:extLst>
          </p:cNvPr>
          <p:cNvSpPr txBox="1"/>
          <p:nvPr/>
        </p:nvSpPr>
        <p:spPr>
          <a:xfrm>
            <a:off x="6096000" y="5328356"/>
            <a:ext cx="4821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b="1" dirty="0">
                <a:solidFill>
                  <a:srgbClr val="7030A0"/>
                </a:solidFill>
                <a:highlight>
                  <a:srgbClr val="C0C0C0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http://berner-ortsgeschichten.test.ub.unibe.ch/</a:t>
            </a:r>
            <a:r>
              <a:rPr lang="de-CH" b="1" dirty="0">
                <a:solidFill>
                  <a:srgbClr val="7030A0"/>
                </a:solidFill>
                <a:highlight>
                  <a:srgbClr val="C0C0C0"/>
                </a:highligh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2343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47531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Insights</a:t>
            </a:r>
            <a:endParaRPr lang="de-DE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670147" y="1445358"/>
            <a:ext cx="9120308" cy="18466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2400" dirty="0" err="1"/>
              <a:t>There</a:t>
            </a:r>
            <a:r>
              <a:rPr lang="de-DE" sz="2400" dirty="0"/>
              <a:t> </a:t>
            </a:r>
            <a:r>
              <a:rPr lang="de-DE" sz="2400" dirty="0" err="1"/>
              <a:t>comes</a:t>
            </a:r>
            <a:r>
              <a:rPr lang="de-DE" sz="2400" dirty="0"/>
              <a:t> a time </a:t>
            </a:r>
            <a:r>
              <a:rPr lang="de-DE" sz="2400" dirty="0" err="1"/>
              <a:t>when</a:t>
            </a:r>
            <a:r>
              <a:rPr lang="de-DE" sz="2400" dirty="0"/>
              <a:t> </a:t>
            </a:r>
            <a:r>
              <a:rPr lang="de-DE" sz="2400" dirty="0" err="1"/>
              <a:t>it‘s</a:t>
            </a:r>
            <a:r>
              <a:rPr lang="de-DE" sz="2400" dirty="0"/>
              <a:t> not </a:t>
            </a:r>
            <a:r>
              <a:rPr lang="de-DE" sz="2400" dirty="0" err="1"/>
              <a:t>worth</a:t>
            </a:r>
            <a:r>
              <a:rPr lang="de-DE" sz="2400" dirty="0"/>
              <a:t> </a:t>
            </a:r>
            <a:r>
              <a:rPr lang="de-DE" sz="2400" dirty="0" err="1"/>
              <a:t>it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expand</a:t>
            </a:r>
            <a:r>
              <a:rPr lang="de-DE" sz="2400" dirty="0"/>
              <a:t> </a:t>
            </a:r>
            <a:r>
              <a:rPr lang="de-DE" sz="2400" dirty="0" err="1"/>
              <a:t>your</a:t>
            </a:r>
            <a:r>
              <a:rPr lang="de-DE" sz="2400" dirty="0"/>
              <a:t> </a:t>
            </a:r>
            <a:r>
              <a:rPr lang="de-DE" sz="2400" dirty="0" err="1"/>
              <a:t>script</a:t>
            </a:r>
            <a:r>
              <a:rPr lang="de-DE" sz="2400" dirty="0"/>
              <a:t> </a:t>
            </a:r>
          </a:p>
          <a:p>
            <a:r>
              <a:rPr lang="de-DE" sz="2400" dirty="0" err="1"/>
              <a:t>or</a:t>
            </a:r>
            <a:r>
              <a:rPr lang="de-DE" sz="2400" dirty="0"/>
              <a:t> </a:t>
            </a:r>
            <a:r>
              <a:rPr lang="de-DE" sz="2400" dirty="0" err="1"/>
              <a:t>dig</a:t>
            </a:r>
            <a:r>
              <a:rPr lang="de-DE" sz="2400" dirty="0"/>
              <a:t> </a:t>
            </a:r>
            <a:r>
              <a:rPr lang="de-DE" sz="2400" dirty="0" err="1"/>
              <a:t>into</a:t>
            </a:r>
            <a:r>
              <a:rPr lang="de-DE" sz="2400" dirty="0"/>
              <a:t> </a:t>
            </a:r>
            <a:r>
              <a:rPr lang="de-DE" sz="2400" dirty="0" err="1"/>
              <a:t>new</a:t>
            </a:r>
            <a:r>
              <a:rPr lang="de-DE" sz="2400" dirty="0"/>
              <a:t> </a:t>
            </a:r>
            <a:r>
              <a:rPr lang="de-DE" sz="2400" dirty="0" err="1"/>
              <a:t>sources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maybe</a:t>
            </a:r>
            <a:r>
              <a:rPr lang="de-DE" sz="2400" dirty="0"/>
              <a:t> 1% </a:t>
            </a:r>
            <a:r>
              <a:rPr lang="de-DE" sz="2400" dirty="0" err="1"/>
              <a:t>more</a:t>
            </a:r>
            <a:r>
              <a:rPr lang="de-DE" sz="2400" dirty="0"/>
              <a:t> Q-</a:t>
            </a:r>
            <a:r>
              <a:rPr lang="de-DE" sz="2400" dirty="0" err="1"/>
              <a:t>Ids</a:t>
            </a:r>
            <a:r>
              <a:rPr lang="de-DE" sz="2400" dirty="0"/>
              <a:t>!</a:t>
            </a:r>
          </a:p>
          <a:p>
            <a:endParaRPr lang="de-DE" sz="2400" dirty="0"/>
          </a:p>
          <a:p>
            <a:r>
              <a:rPr lang="de-DE" sz="2400" b="1" dirty="0"/>
              <a:t>So </a:t>
            </a:r>
            <a:r>
              <a:rPr lang="de-DE" sz="2400" b="1" dirty="0" err="1"/>
              <a:t>we</a:t>
            </a:r>
            <a:r>
              <a:rPr lang="de-DE" sz="2400" b="1" dirty="0"/>
              <a:t> </a:t>
            </a:r>
            <a:r>
              <a:rPr lang="de-DE" sz="2400" b="1" dirty="0" err="1"/>
              <a:t>decided</a:t>
            </a:r>
            <a:r>
              <a:rPr lang="de-DE" sz="2400" b="1" dirty="0"/>
              <a:t> </a:t>
            </a:r>
            <a:r>
              <a:rPr lang="de-DE" sz="2400" b="1" dirty="0" err="1"/>
              <a:t>to</a:t>
            </a:r>
            <a:r>
              <a:rPr lang="de-DE" sz="2400" b="1" dirty="0"/>
              <a:t> </a:t>
            </a:r>
            <a:r>
              <a:rPr lang="de-DE" sz="2400" b="1" dirty="0" err="1"/>
              <a:t>optimize</a:t>
            </a:r>
            <a:r>
              <a:rPr lang="de-DE" sz="2400" b="1" dirty="0"/>
              <a:t> </a:t>
            </a:r>
            <a:r>
              <a:rPr lang="de-DE" sz="2400" b="1" dirty="0" err="1"/>
              <a:t>the</a:t>
            </a:r>
            <a:r>
              <a:rPr lang="de-DE" sz="2400" b="1" dirty="0"/>
              <a:t> source (a </a:t>
            </a:r>
            <a:r>
              <a:rPr lang="de-DE" sz="2400" b="1" dirty="0" err="1"/>
              <a:t>new</a:t>
            </a:r>
            <a:r>
              <a:rPr lang="de-DE" sz="2400" b="1" dirty="0"/>
              <a:t> </a:t>
            </a:r>
            <a:r>
              <a:rPr lang="de-DE" sz="2400" b="1" dirty="0" err="1"/>
              <a:t>table</a:t>
            </a:r>
            <a:r>
              <a:rPr lang="de-DE" sz="2400" b="1" dirty="0"/>
              <a:t> </a:t>
            </a:r>
            <a:r>
              <a:rPr lang="de-DE" sz="2400" b="1" dirty="0" err="1"/>
              <a:t>of</a:t>
            </a:r>
            <a:r>
              <a:rPr lang="de-DE" sz="2400" b="1" dirty="0"/>
              <a:t> </a:t>
            </a:r>
            <a:r>
              <a:rPr lang="de-DE" sz="2400" b="1" dirty="0" err="1"/>
              <a:t>our</a:t>
            </a:r>
            <a:r>
              <a:rPr lang="de-DE" sz="2400" b="1" dirty="0"/>
              <a:t> own).</a:t>
            </a:r>
          </a:p>
          <a:p>
            <a:endParaRPr lang="de-CH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4048DD8-5181-F1E7-1BDF-ED7C992FCC7F}"/>
              </a:ext>
            </a:extLst>
          </p:cNvPr>
          <p:cNvSpPr txBox="1"/>
          <p:nvPr/>
        </p:nvSpPr>
        <p:spPr>
          <a:xfrm>
            <a:off x="670147" y="4580584"/>
            <a:ext cx="6168676" cy="1842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de-DE" dirty="0" err="1"/>
              <a:t>Based</a:t>
            </a:r>
            <a:r>
              <a:rPr lang="de-DE" dirty="0"/>
              <a:t> on:</a:t>
            </a:r>
          </a:p>
          <a:p>
            <a:r>
              <a:rPr lang="de-DE" dirty="0"/>
              <a:t>muenzfunde.ch</a:t>
            </a:r>
          </a:p>
          <a:p>
            <a:r>
              <a:rPr lang="de-DE" dirty="0" err="1"/>
              <a:t>GeoNames</a:t>
            </a:r>
            <a:r>
              <a:rPr lang="de-DE" dirty="0"/>
              <a:t> (</a:t>
            </a:r>
            <a:r>
              <a:rPr lang="de-DE" dirty="0" err="1"/>
              <a:t>coordinates</a:t>
            </a:r>
            <a:r>
              <a:rPr lang="de-DE" dirty="0"/>
              <a:t> BE)</a:t>
            </a:r>
          </a:p>
          <a:p>
            <a:r>
              <a:rPr lang="de-DE" dirty="0"/>
              <a:t>Alma (GND-IDs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 in BE)</a:t>
            </a:r>
          </a:p>
          <a:p>
            <a:pPr>
              <a:lnSpc>
                <a:spcPct val="120000"/>
              </a:lnSpc>
            </a:pPr>
            <a:r>
              <a:rPr lang="en-US" dirty="0"/>
              <a:t>First, for 273 places from the ‘Berner </a:t>
            </a:r>
            <a:r>
              <a:rPr lang="en-US" dirty="0" err="1"/>
              <a:t>Ortsgeschichten</a:t>
            </a:r>
            <a:r>
              <a:rPr lang="en-US" dirty="0"/>
              <a:t>’, </a:t>
            </a:r>
            <a:br>
              <a:rPr lang="en-US" dirty="0"/>
            </a:br>
            <a:r>
              <a:rPr lang="en-US" dirty="0"/>
              <a:t>	and then later for the remaining 770 localities </a:t>
            </a:r>
            <a:r>
              <a:rPr lang="de-DE" dirty="0"/>
              <a:t>in Bern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45D20A7-019C-FEA1-67F8-8C8D806B6BAD}"/>
              </a:ext>
            </a:extLst>
          </p:cNvPr>
          <p:cNvSpPr txBox="1"/>
          <p:nvPr/>
        </p:nvSpPr>
        <p:spPr>
          <a:xfrm>
            <a:off x="1667426" y="2900130"/>
            <a:ext cx="6032961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100" b="1" dirty="0">
                <a:solidFill>
                  <a:srgbClr val="00FF00"/>
                </a:solidFill>
              </a:rPr>
              <a:t>&gt;&gt;&gt; BEOT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7800266" y="3934253"/>
            <a:ext cx="2114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(Berner </a:t>
            </a:r>
            <a:r>
              <a:rPr lang="de-DE" b="1" dirty="0" err="1"/>
              <a:t>OrtsTabelle</a:t>
            </a:r>
            <a:r>
              <a:rPr lang="de-DE" b="1" dirty="0"/>
              <a:t>)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76021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26CBFA4-062E-D4CF-EB2C-8C2CC7587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7328" cy="7143750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93209231-5CC4-A926-BCFE-1448FBF13451}"/>
              </a:ext>
            </a:extLst>
          </p:cNvPr>
          <p:cNvSpPr txBox="1">
            <a:spLocks/>
          </p:cNvSpPr>
          <p:nvPr/>
        </p:nvSpPr>
        <p:spPr>
          <a:xfrm rot="20471954">
            <a:off x="1774420" y="3279880"/>
            <a:ext cx="6951133" cy="502644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1" dirty="0">
                <a:solidFill>
                  <a:srgbClr val="7030A0"/>
                </a:solidFill>
                <a:highlight>
                  <a:srgbClr val="C0C0C0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https://github.com/Berner-Ortsgeschichten</a:t>
            </a:r>
            <a:r>
              <a:rPr lang="de-DE" b="1" dirty="0">
                <a:solidFill>
                  <a:srgbClr val="7030A0"/>
                </a:solidFill>
                <a:highlight>
                  <a:srgbClr val="C0C0C0"/>
                </a:highlight>
              </a:rPr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74EA8D0-995B-7608-DA9E-A2D86E52E0E5}"/>
              </a:ext>
            </a:extLst>
          </p:cNvPr>
          <p:cNvSpPr txBox="1"/>
          <p:nvPr/>
        </p:nvSpPr>
        <p:spPr>
          <a:xfrm>
            <a:off x="651932" y="988196"/>
            <a:ext cx="84243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BEOT &amp; </a:t>
            </a:r>
            <a:r>
              <a:rPr lang="de-DE" sz="4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other</a:t>
            </a:r>
            <a:r>
              <a:rPr lang="de-DE" sz="4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4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resources</a:t>
            </a:r>
            <a:r>
              <a:rPr lang="de-DE" sz="4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 GitHub</a:t>
            </a:r>
            <a:endParaRPr lang="de-CH" sz="4400" dirty="0"/>
          </a:p>
        </p:txBody>
      </p:sp>
    </p:spTree>
    <p:extLst>
      <p:ext uri="{BB962C8B-B14F-4D97-AF65-F5344CB8AC3E}">
        <p14:creationId xmlns:p14="http://schemas.microsoft.com/office/powerpoint/2010/main" val="3252441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0" y="1"/>
            <a:ext cx="16091940" cy="6838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de-CH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prefix</a:t>
            </a: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rdf</a:t>
            </a: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&lt;http://www.w3.org/1999/02/22-rdf-syntax-ns#&gt;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de-CH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prefix</a:t>
            </a: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rdfs</a:t>
            </a: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&lt;http://www.w3.org/2000/01/rdf-schema#&gt;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de-CH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prefix</a:t>
            </a: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</a:t>
            </a: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&lt;http://bibframe.org/vocab/&gt;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de-CH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prefix</a:t>
            </a: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bflc</a:t>
            </a: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&lt;http://id.loc.gov/ontologies/bflc/&gt;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@prefix alma: &lt;https://open-eu.hosted.exlibrisgroup.com/alma/41SLSP_UBE/bf/&gt;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@prefix 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wikidata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&lt;https://www.wikidata.org/wiki/&gt;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@prefix owl: &lt;http://www.w3.org/2002/07/owl#&gt;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@prefix 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xsd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&lt;http://www.w3.org/2001/XMLSchema#&gt;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alma:entity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/99117157377505511#Work&gt; 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bf:title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Aarberg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dazumal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bf:creator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&lt;http://viaf.org/viaf/sourceID/DNB/116337419/&gt;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bf:subject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bf:Place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bf:Place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&lt;http://d-nb.info/gnd/4084617-9&gt;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bf:label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Aarberg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bf:identifiedBy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 a 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bf:gnd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		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rdf:value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"4084617-9" ]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bf:instance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rdf:resource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&lt;http://id.loc.gov/vocabulary/issuance/mono/&gt;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bf:instance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alma:entity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/instance/99117157377505511&gt;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bflc:simpleAgent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Emmentaler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Druck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bflc:simplePlace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Langnau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bflc:simpleDate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"[1984]"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bf:identifiedBy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 a 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bf:Identifier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		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bf:source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rdfs:label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"https://open-							eu.hosted.exlibrisgroup.com/alma/" ]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			</a:t>
            </a:r>
            <a:r>
              <a:rPr lang="de-CH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rdf:value</a:t>
            </a: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"99117157377505511" ]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&lt;http://viaf.org/viaf/sourceID/DNB/116337419/&gt; </a:t>
            </a:r>
            <a:r>
              <a:rPr lang="de-CH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bf:label</a:t>
            </a: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</a:t>
            </a:r>
            <a:r>
              <a:rPr lang="de-CH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Gäumann</a:t>
            </a: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Ernst Albert"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de-CH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&lt;http://d-nb.info/gnd/4084617-9&gt; 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owl:sameAs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wikidata:Q64113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wikidata:Q64113 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wikidata:P625 "47.04583333333"^^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xsd:decimal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, "7.276388888889"^^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xsd:decimal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wikidata:P94 &lt;https://commons.wikimedia.org/wiki/File:CHE_Aarberg_COA.svg&gt;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wikidata:P856 &lt;https://www.aarberg.ch/&gt;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owl:sameAs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&lt;https://de.wikipedia.org/wiki/Aarberg&gt; ; 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owl:sameAs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&lt;https://hls-dhs-dss.ch/de/articles/000172&gt;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owl:sameAs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&lt;https://search.ortsnamen.ch/de/record/309000065&gt; ;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wikidata:P1325 &lt;https://ld.geo.admin.ch/boundaries/municipality/301&gt; .</a:t>
            </a:r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CH" sz="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1">
                <a:solidFill>
                  <a:schemeClr val="tx1">
                    <a:lumMod val="50000"/>
                    <a:lumOff val="50000"/>
                  </a:schemeClr>
                </a:solidFill>
              </a:rPr>
              <a:t>Outlook</a:t>
            </a:r>
            <a:endParaRPr lang="de-DE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838200" y="1611639"/>
            <a:ext cx="10515600" cy="4559689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</a:t>
            </a:r>
            <a:r>
              <a:rPr lang="de-DE" dirty="0"/>
              <a:t>:</a:t>
            </a:r>
          </a:p>
          <a:p>
            <a:r>
              <a:rPr lang="de-DE" dirty="0" err="1"/>
              <a:t>Complementing</a:t>
            </a:r>
            <a:r>
              <a:rPr lang="de-DE" dirty="0"/>
              <a:t> and </a:t>
            </a:r>
            <a:r>
              <a:rPr lang="de-DE" dirty="0" err="1"/>
              <a:t>cleaning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/>
              <a:t>Wikidata</a:t>
            </a:r>
            <a:endParaRPr lang="de-DE" dirty="0"/>
          </a:p>
          <a:p>
            <a:r>
              <a:rPr lang="de-DE" dirty="0" err="1"/>
              <a:t>Adding</a:t>
            </a:r>
            <a:r>
              <a:rPr lang="de-DE" dirty="0"/>
              <a:t> Q-IDs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records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Integrated Authority File (GND)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In </a:t>
            </a:r>
            <a:r>
              <a:rPr lang="de-DE" dirty="0" err="1"/>
              <a:t>the</a:t>
            </a:r>
            <a:r>
              <a:rPr lang="de-DE" dirty="0"/>
              <a:t> medium </a:t>
            </a:r>
            <a:r>
              <a:rPr lang="de-DE" dirty="0" err="1"/>
              <a:t>term</a:t>
            </a:r>
            <a:r>
              <a:rPr lang="de-DE" dirty="0"/>
              <a:t>:</a:t>
            </a:r>
          </a:p>
          <a:p>
            <a:r>
              <a:rPr lang="en-US" dirty="0"/>
              <a:t>Enrichment of further selected data subsets from the Bibliography of Bernese History</a:t>
            </a:r>
          </a:p>
          <a:p>
            <a:r>
              <a:rPr lang="en-US" dirty="0"/>
              <a:t>A LOD-enriched special edition of the bibliography for the occasion of the Reformation Jubilee (1528-2028)?</a:t>
            </a:r>
          </a:p>
          <a:p>
            <a:r>
              <a:rPr lang="en-US" dirty="0"/>
              <a:t>BBG data dumps</a:t>
            </a:r>
          </a:p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In the long term: </a:t>
            </a:r>
          </a:p>
          <a:p>
            <a:r>
              <a:rPr lang="en-US" dirty="0"/>
              <a:t>Integration of LOD into the library catalogue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2454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754390" cy="68580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</p:pic>
      <p:sp>
        <p:nvSpPr>
          <p:cNvPr id="5" name="Textfeld 4"/>
          <p:cNvSpPr txBox="1"/>
          <p:nvPr/>
        </p:nvSpPr>
        <p:spPr>
          <a:xfrm>
            <a:off x="2243006" y="806283"/>
            <a:ext cx="872052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b="1" dirty="0"/>
              <a:t>This </a:t>
            </a:r>
            <a:r>
              <a:rPr lang="de-DE" sz="8000" b="1" dirty="0" err="1"/>
              <a:t>is</a:t>
            </a:r>
            <a:r>
              <a:rPr lang="de-DE" sz="8000" b="1" dirty="0"/>
              <a:t> </a:t>
            </a:r>
            <a:r>
              <a:rPr lang="de-DE" sz="8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NOT</a:t>
            </a:r>
            <a:r>
              <a:rPr lang="de-DE" sz="8000" b="1" dirty="0"/>
              <a:t> </a:t>
            </a:r>
            <a:r>
              <a:rPr lang="de-DE" sz="8000" b="1" dirty="0" err="1"/>
              <a:t>the</a:t>
            </a:r>
            <a:r>
              <a:rPr lang="de-DE" sz="8000" b="1" dirty="0"/>
              <a:t> end!</a:t>
            </a:r>
            <a:endParaRPr lang="de-CH" sz="8000" b="1" dirty="0"/>
          </a:p>
        </p:txBody>
      </p:sp>
      <p:sp>
        <p:nvSpPr>
          <p:cNvPr id="6" name="Textfeld 5"/>
          <p:cNvSpPr txBox="1"/>
          <p:nvPr/>
        </p:nvSpPr>
        <p:spPr>
          <a:xfrm>
            <a:off x="987003" y="5246944"/>
            <a:ext cx="1592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600" b="1" u="sng" dirty="0">
                <a:solidFill>
                  <a:srgbClr val="7030A0"/>
                </a:solidFill>
              </a:rPr>
              <a:t>ds.ub@unibe.ch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1641416" y="5918820"/>
            <a:ext cx="22942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600" b="1" u="sng" dirty="0">
                <a:solidFill>
                  <a:srgbClr val="7030A0"/>
                </a:solidFill>
              </a:rPr>
              <a:t>thomas.hayoz@unibe.ch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1306564" y="5582882"/>
            <a:ext cx="18728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u="sng" dirty="0">
                <a:solidFill>
                  <a:srgbClr val="7030A0"/>
                </a:solidFill>
              </a:rPr>
              <a:t>rene.frei@unibe.ch</a:t>
            </a:r>
            <a:endParaRPr lang="de-CH" sz="1600" b="1" u="sng" dirty="0">
              <a:solidFill>
                <a:srgbClr val="7030A0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89144" y="4812979"/>
            <a:ext cx="905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600" b="1" u="sng" dirty="0">
                <a:solidFill>
                  <a:srgbClr val="7030A0"/>
                </a:solidFill>
              </a:rPr>
              <a:t>Kontakt: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9E71D28-E52A-F811-EFDD-7E40DC2A4AAF}"/>
              </a:ext>
            </a:extLst>
          </p:cNvPr>
          <p:cNvSpPr txBox="1"/>
          <p:nvPr/>
        </p:nvSpPr>
        <p:spPr>
          <a:xfrm>
            <a:off x="4993451" y="6257374"/>
            <a:ext cx="6253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b="1" dirty="0">
                <a:highlight>
                  <a:srgbClr val="C0C0C0"/>
                </a:highlight>
              </a:rPr>
              <a:t>Further </a:t>
            </a:r>
            <a:r>
              <a:rPr lang="de-CH" b="1">
                <a:highlight>
                  <a:srgbClr val="C0C0C0"/>
                </a:highlight>
              </a:rPr>
              <a:t>resources</a:t>
            </a:r>
            <a:r>
              <a:rPr lang="de-CH" b="1" dirty="0">
                <a:highlight>
                  <a:srgbClr val="C0C0C0"/>
                </a:highlight>
              </a:rPr>
              <a:t>: </a:t>
            </a:r>
            <a:r>
              <a:rPr lang="de-CH" b="1" dirty="0">
                <a:solidFill>
                  <a:srgbClr val="7030A0"/>
                </a:solidFill>
                <a:highlight>
                  <a:srgbClr val="C0C0C0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https://github.com/Berner-Ortsgeschichten</a:t>
            </a:r>
            <a:endParaRPr lang="de-CH" b="1" dirty="0">
              <a:solidFill>
                <a:srgbClr val="7030A0"/>
              </a:solidFill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051424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Project: Berner Ortsgeschichten </a:t>
            </a:r>
            <a:endParaRPr lang="de-CH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Making the Bibliography of Bernese History more visible and the local collection more accessible:</a:t>
            </a:r>
          </a:p>
          <a:p>
            <a:endParaRPr lang="de-CH" dirty="0"/>
          </a:p>
          <a:p>
            <a:pPr>
              <a:buFont typeface="Wingdings" panose="05000000000000000000" pitchFamily="2" charset="2"/>
              <a:buChar char="Ø"/>
            </a:pPr>
            <a:r>
              <a:rPr lang="de-CH" sz="2700" u="sng" dirty="0">
                <a:hlinkClick r:id="rId2"/>
              </a:rPr>
              <a:t>LOD Enrichement and Georeferencing of the ‘Berner Ortsgeschichten’</a:t>
            </a:r>
            <a:endParaRPr lang="de-CH" dirty="0"/>
          </a:p>
          <a:p>
            <a:endParaRPr lang="de-CH" sz="1800" dirty="0"/>
          </a:p>
          <a:p>
            <a:r>
              <a:rPr lang="de-CH" dirty="0"/>
              <a:t>30,000+ 	</a:t>
            </a:r>
            <a:r>
              <a:rPr lang="de-CH" dirty="0">
                <a:hlinkClick r:id="rId3"/>
              </a:rPr>
              <a:t>Bibliography of Bernese History </a:t>
            </a:r>
            <a:r>
              <a:rPr lang="de-CH" dirty="0"/>
              <a:t>(BBG)</a:t>
            </a:r>
          </a:p>
          <a:p>
            <a:r>
              <a:rPr lang="de-CH" dirty="0"/>
              <a:t>500+ 	</a:t>
            </a:r>
            <a:r>
              <a:rPr lang="de-DE" dirty="0"/>
              <a:t>Berner Ortsgeschichten (1975–)	</a:t>
            </a:r>
            <a:r>
              <a:rPr lang="de-DE" sz="2000" dirty="0"/>
              <a:t>(990$b </a:t>
            </a:r>
            <a:r>
              <a:rPr lang="de-DE" sz="2000" dirty="0" err="1"/>
              <a:t>bbggr</a:t>
            </a:r>
            <a:r>
              <a:rPr lang="de-DE" sz="2000" dirty="0"/>
              <a:t>) </a:t>
            </a:r>
          </a:p>
          <a:p>
            <a:r>
              <a:rPr lang="de-DE" dirty="0"/>
              <a:t>35 		Berner Ortsgeschichten (19th c.)	</a:t>
            </a:r>
            <a:r>
              <a:rPr lang="de-DE" sz="2000" dirty="0"/>
              <a:t>(&gt; </a:t>
            </a:r>
            <a:r>
              <a:rPr lang="de-DE" sz="2000" dirty="0">
                <a:hlinkClick r:id="rId4"/>
              </a:rPr>
              <a:t>DigiBern</a:t>
            </a:r>
            <a:r>
              <a:rPr lang="de-DE" sz="2000" dirty="0"/>
              <a:t>)</a:t>
            </a:r>
            <a:endParaRPr lang="de-CH" sz="2000" dirty="0"/>
          </a:p>
          <a:p>
            <a:endParaRPr lang="de-CH" sz="2700" u="sng" dirty="0"/>
          </a:p>
          <a:p>
            <a:endParaRPr lang="de-CH" sz="2700" dirty="0"/>
          </a:p>
        </p:txBody>
      </p:sp>
      <p:sp>
        <p:nvSpPr>
          <p:cNvPr id="4" name="Textfeld 3"/>
          <p:cNvSpPr txBox="1"/>
          <p:nvPr/>
        </p:nvSpPr>
        <p:spPr>
          <a:xfrm>
            <a:off x="838200" y="6020118"/>
            <a:ext cx="11174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‘</a:t>
            </a:r>
            <a:r>
              <a:rPr lang="en-US" sz="1400" b="1" dirty="0" err="1"/>
              <a:t>Ortsgeschichten</a:t>
            </a:r>
            <a:r>
              <a:rPr lang="en-US" sz="1400" b="1" dirty="0"/>
              <a:t>’ </a:t>
            </a:r>
            <a:r>
              <a:rPr lang="en-US" sz="1400" dirty="0"/>
              <a:t>are local histories which are dedicated to one specific place that is a village or a town.</a:t>
            </a:r>
            <a:endParaRPr lang="de-CH" sz="1400" dirty="0"/>
          </a:p>
        </p:txBody>
      </p:sp>
      <p:sp>
        <p:nvSpPr>
          <p:cNvPr id="5" name="Textfeld 4"/>
          <p:cNvSpPr txBox="1"/>
          <p:nvPr/>
        </p:nvSpPr>
        <p:spPr>
          <a:xfrm>
            <a:off x="838200" y="5712341"/>
            <a:ext cx="46973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 err="1"/>
              <a:t>bbggr</a:t>
            </a:r>
            <a:r>
              <a:rPr lang="de-DE" sz="1400" dirty="0"/>
              <a:t> = </a:t>
            </a:r>
            <a:r>
              <a:rPr lang="de-CH" sz="1400" b="1" dirty="0"/>
              <a:t>B</a:t>
            </a:r>
            <a:r>
              <a:rPr lang="de-CH" sz="1400" dirty="0"/>
              <a:t>ibliographie der </a:t>
            </a:r>
            <a:r>
              <a:rPr lang="de-CH" sz="1400" b="1" dirty="0"/>
              <a:t>B</a:t>
            </a:r>
            <a:r>
              <a:rPr lang="de-CH" sz="1400" dirty="0"/>
              <a:t>erner </a:t>
            </a:r>
            <a:r>
              <a:rPr lang="de-CH" sz="1400" b="1" dirty="0"/>
              <a:t>G</a:t>
            </a:r>
            <a:r>
              <a:rPr lang="de-CH" sz="1400" dirty="0"/>
              <a:t>eschichte </a:t>
            </a:r>
            <a:r>
              <a:rPr lang="de-CH" sz="1400" b="1" dirty="0" err="1"/>
              <a:t>G</a:t>
            </a:r>
            <a:r>
              <a:rPr lang="de-CH" sz="1400" dirty="0" err="1"/>
              <a:t>eo</a:t>
            </a:r>
            <a:r>
              <a:rPr lang="de-CH" sz="1400" b="1" dirty="0" err="1"/>
              <a:t>R</a:t>
            </a:r>
            <a:r>
              <a:rPr lang="de-CH" sz="1400" dirty="0" err="1"/>
              <a:t>eferenziert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3477545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059" y="85217"/>
            <a:ext cx="9144000" cy="6858000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46704">
            <a:off x="-346734" y="1579708"/>
            <a:ext cx="4921135" cy="201909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Berner Ortsgeschichten</a:t>
            </a:r>
            <a:endParaRPr lang="de-CH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86817">
            <a:off x="-1449985" y="3891639"/>
            <a:ext cx="4846779" cy="2900333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634514">
            <a:off x="2452744" y="1587902"/>
            <a:ext cx="2743627" cy="394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909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076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i="1" dirty="0" err="1"/>
              <a:t>Idea</a:t>
            </a:r>
            <a:r>
              <a:rPr lang="de-DE" i="1" dirty="0"/>
              <a:t>:</a:t>
            </a:r>
            <a:endParaRPr lang="de-CH" i="1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sz="4000" b="1" dirty="0">
                <a:solidFill>
                  <a:srgbClr val="00FF00"/>
                </a:solidFill>
              </a:rPr>
              <a:t> GND-ID &gt;&gt;&gt; LOD &amp; </a:t>
            </a:r>
            <a:r>
              <a:rPr lang="de-DE" sz="4000" b="1" dirty="0" err="1">
                <a:solidFill>
                  <a:srgbClr val="00FF00"/>
                </a:solidFill>
              </a:rPr>
              <a:t>coordinates</a:t>
            </a:r>
            <a:r>
              <a:rPr lang="de-DE" sz="4000" b="1" dirty="0">
                <a:solidFill>
                  <a:srgbClr val="00FF00"/>
                </a:solidFill>
              </a:rPr>
              <a:t> &gt;&gt;&gt; </a:t>
            </a:r>
            <a:r>
              <a:rPr lang="de-DE" sz="4000" b="1" dirty="0" err="1">
                <a:solidFill>
                  <a:srgbClr val="00FF00"/>
                </a:solidFill>
              </a:rPr>
              <a:t>map</a:t>
            </a:r>
            <a:r>
              <a:rPr lang="de-DE" sz="4000" b="1" dirty="0">
                <a:solidFill>
                  <a:srgbClr val="00FF00"/>
                </a:solidFill>
              </a:rPr>
              <a:t> </a:t>
            </a:r>
            <a:r>
              <a:rPr lang="de-DE" sz="4000" b="1" dirty="0">
                <a:solidFill>
                  <a:srgbClr val="00FF00"/>
                </a:solidFill>
                <a:sym typeface="Wingdings" panose="05000000000000000000" pitchFamily="2" charset="2"/>
              </a:rPr>
              <a:t></a:t>
            </a:r>
            <a:endParaRPr lang="de-DE" sz="4000" b="1" dirty="0">
              <a:solidFill>
                <a:srgbClr val="00FF00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de-CH" i="1" dirty="0"/>
              <a:t>Reality:</a:t>
            </a:r>
          </a:p>
          <a:p>
            <a:r>
              <a:rPr lang="de-CH" dirty="0"/>
              <a:t>The GND-ID (651$0) </a:t>
            </a:r>
            <a:r>
              <a:rPr lang="de-CH" dirty="0" err="1"/>
              <a:t>can’t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extracted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Alma</a:t>
            </a:r>
            <a:br>
              <a:rPr lang="de-CH" dirty="0"/>
            </a:br>
            <a:r>
              <a:rPr lang="de-CH" dirty="0"/>
              <a:t>&gt;&gt;&gt;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MARCXML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whole</a:t>
            </a:r>
            <a:r>
              <a:rPr lang="de-CH" dirty="0"/>
              <a:t> </a:t>
            </a:r>
            <a:r>
              <a:rPr lang="de-CH" dirty="0" err="1"/>
              <a:t>record</a:t>
            </a:r>
            <a:endParaRPr lang="de-CH" dirty="0"/>
          </a:p>
          <a:p>
            <a:r>
              <a:rPr lang="de-DE" dirty="0"/>
              <a:t>A GND-ID </a:t>
            </a:r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really</a:t>
            </a:r>
            <a:r>
              <a:rPr lang="de-DE" dirty="0"/>
              <a:t> LOD</a:t>
            </a:r>
          </a:p>
          <a:p>
            <a:r>
              <a:rPr lang="de-DE" dirty="0"/>
              <a:t>Different </a:t>
            </a:r>
            <a:r>
              <a:rPr lang="de-DE" dirty="0" err="1"/>
              <a:t>coordinate</a:t>
            </a:r>
            <a:r>
              <a:rPr lang="de-DE" dirty="0"/>
              <a:t> </a:t>
            </a:r>
            <a:r>
              <a:rPr lang="de-DE" dirty="0" err="1"/>
              <a:t>systems</a:t>
            </a:r>
            <a:r>
              <a:rPr lang="de-DE" dirty="0"/>
              <a:t> …</a:t>
            </a:r>
          </a:p>
          <a:p>
            <a:endParaRPr lang="de-DE" sz="1100" dirty="0"/>
          </a:p>
          <a:p>
            <a:pPr marL="0" indent="0">
              <a:buNone/>
            </a:pPr>
            <a:r>
              <a:rPr lang="de-DE" dirty="0"/>
              <a:t>				&amp; </a:t>
            </a:r>
            <a:r>
              <a:rPr lang="de-DE" dirty="0" err="1"/>
              <a:t>the</a:t>
            </a:r>
            <a:r>
              <a:rPr lang="de-DE" dirty="0"/>
              <a:t> IT </a:t>
            </a:r>
            <a:r>
              <a:rPr lang="de-DE" dirty="0" err="1"/>
              <a:t>dep</a:t>
            </a:r>
            <a:r>
              <a:rPr lang="de-DE" dirty="0"/>
              <a:t>. </a:t>
            </a:r>
            <a:r>
              <a:rPr lang="de-DE" dirty="0" err="1"/>
              <a:t>had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time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project</a:t>
            </a:r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875A967-182B-2429-B49F-23C6442DE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Enrichment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3581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Desired</a:t>
            </a:r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Data</a:t>
            </a:r>
            <a:endParaRPr lang="de-CH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02619"/>
            <a:ext cx="9883924" cy="475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763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Procedure</a:t>
            </a:r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Pilot Project (35 </a:t>
            </a:r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Titles</a:t>
            </a:r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de-CH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84477"/>
          </a:xfrm>
        </p:spPr>
        <p:txBody>
          <a:bodyPr/>
          <a:lstStyle/>
          <a:p>
            <a:r>
              <a:rPr lang="de-DE" dirty="0"/>
              <a:t>Alma SRU-API &gt;&gt;&gt; MARCXML</a:t>
            </a:r>
          </a:p>
          <a:p>
            <a:r>
              <a:rPr lang="de-DE" dirty="0"/>
              <a:t>Python &gt;&gt;&gt; </a:t>
            </a:r>
            <a:r>
              <a:rPr lang="de-DE" dirty="0" err="1"/>
              <a:t>extract</a:t>
            </a:r>
            <a:r>
              <a:rPr lang="de-DE" dirty="0"/>
              <a:t> 651$0 </a:t>
            </a:r>
          </a:p>
          <a:p>
            <a:r>
              <a:rPr lang="de-DE" dirty="0"/>
              <a:t>Excel &gt;&gt;&gt; </a:t>
            </a:r>
            <a:r>
              <a:rPr lang="de-DE" dirty="0" err="1"/>
              <a:t>complementing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GND-IDs</a:t>
            </a:r>
          </a:p>
          <a:p>
            <a:r>
              <a:rPr lang="de-DE" dirty="0"/>
              <a:t>Python &gt;&gt;&gt; </a:t>
            </a:r>
            <a:r>
              <a:rPr lang="de-DE" dirty="0" err="1"/>
              <a:t>enriching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GND-ID via muenzfunde.ch</a:t>
            </a:r>
          </a:p>
          <a:p>
            <a:r>
              <a:rPr lang="de-DE" dirty="0"/>
              <a:t>Excel &gt;&gt;&gt; </a:t>
            </a:r>
            <a:r>
              <a:rPr lang="de-DE" dirty="0" err="1"/>
              <a:t>adding</a:t>
            </a:r>
            <a:r>
              <a:rPr lang="de-DE" dirty="0"/>
              <a:t> </a:t>
            </a:r>
            <a:r>
              <a:rPr lang="de-DE" dirty="0" err="1"/>
              <a:t>coordinates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</a:t>
            </a:r>
            <a:r>
              <a:rPr lang="de-DE" dirty="0" err="1"/>
              <a:t>everything</a:t>
            </a:r>
            <a:endParaRPr lang="de-DE" dirty="0"/>
          </a:p>
          <a:p>
            <a:r>
              <a:rPr lang="de-DE" dirty="0"/>
              <a:t>Python &gt;&gt;&gt; </a:t>
            </a:r>
            <a:r>
              <a:rPr lang="de-DE" dirty="0" err="1"/>
              <a:t>enriching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Wikidata-ID (</a:t>
            </a:r>
            <a:r>
              <a:rPr lang="de-DE" dirty="0" err="1"/>
              <a:t>from</a:t>
            </a:r>
            <a:r>
              <a:rPr lang="de-DE" dirty="0"/>
              <a:t> muenzfunde.ch)</a:t>
            </a:r>
          </a:p>
          <a:p>
            <a:r>
              <a:rPr lang="de-DE" dirty="0"/>
              <a:t>Excel &gt;&gt;&gt; </a:t>
            </a:r>
            <a:r>
              <a:rPr lang="de-DE" dirty="0" err="1"/>
              <a:t>adding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cleaning</a:t>
            </a:r>
            <a:r>
              <a:rPr lang="de-DE" dirty="0"/>
              <a:t> </a:t>
            </a:r>
            <a:r>
              <a:rPr lang="de-DE" dirty="0" err="1"/>
              <a:t>everything</a:t>
            </a:r>
            <a:endParaRPr lang="de-DE" dirty="0"/>
          </a:p>
          <a:p>
            <a:r>
              <a:rPr lang="de-DE" dirty="0"/>
              <a:t>Google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Maps</a:t>
            </a:r>
            <a:r>
              <a:rPr lang="de-DE" dirty="0"/>
              <a:t> &gt;&gt;&gt; </a:t>
            </a:r>
            <a:r>
              <a:rPr lang="de-DE" dirty="0" err="1"/>
              <a:t>uploading</a:t>
            </a:r>
            <a:r>
              <a:rPr lang="de-DE" dirty="0"/>
              <a:t> Excel &amp; </a:t>
            </a:r>
            <a:r>
              <a:rPr lang="de-DE" dirty="0" err="1"/>
              <a:t>making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adjustments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38200" y="6010102"/>
            <a:ext cx="10515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SRU = </a:t>
            </a:r>
            <a:r>
              <a:rPr lang="de-CH" sz="1400" b="1" dirty="0"/>
              <a:t>S</a:t>
            </a:r>
            <a:r>
              <a:rPr lang="de-CH" sz="1400" dirty="0"/>
              <a:t>earch/</a:t>
            </a:r>
            <a:r>
              <a:rPr lang="de-CH" sz="1400" b="1" dirty="0" err="1"/>
              <a:t>R</a:t>
            </a:r>
            <a:r>
              <a:rPr lang="de-CH" sz="1400" dirty="0" err="1"/>
              <a:t>etrieve</a:t>
            </a:r>
            <a:r>
              <a:rPr lang="de-CH" sz="1400" dirty="0"/>
              <a:t> via </a:t>
            </a:r>
            <a:r>
              <a:rPr lang="de-CH" sz="1400" b="1" dirty="0"/>
              <a:t>U</a:t>
            </a:r>
            <a:r>
              <a:rPr lang="de-CH" sz="1400" dirty="0"/>
              <a:t>RL</a:t>
            </a:r>
          </a:p>
          <a:p>
            <a:r>
              <a:rPr lang="de-CH" sz="1400" u="sng" dirty="0">
                <a:solidFill>
                  <a:srgbClr val="7030A0"/>
                </a:solidFill>
                <a:hlinkClick r:id="rId2"/>
              </a:rPr>
              <a:t>https://slsp-ube.alma.exlibrisgroup.com/view/sru/41SLSP_UBE?version=1.2&amp;operation=searchRetrieve</a:t>
            </a:r>
          </a:p>
          <a:p>
            <a:r>
              <a:rPr lang="de-CH" sz="1400" dirty="0">
                <a:hlinkClick r:id="rId2"/>
              </a:rPr>
              <a:t>			</a:t>
            </a:r>
            <a:r>
              <a:rPr lang="de-CH" sz="1400" u="sng" dirty="0">
                <a:solidFill>
                  <a:srgbClr val="7030A0"/>
                </a:solidFill>
                <a:hlinkClick r:id="rId2"/>
              </a:rPr>
              <a:t>&amp;</a:t>
            </a:r>
            <a:r>
              <a:rPr lang="de-CH" sz="1400" u="sng" dirty="0" err="1">
                <a:solidFill>
                  <a:srgbClr val="7030A0"/>
                </a:solidFill>
                <a:hlinkClick r:id="rId2"/>
              </a:rPr>
              <a:t>recordSchema</a:t>
            </a:r>
            <a:r>
              <a:rPr lang="de-CH" sz="1400" u="sng" dirty="0">
                <a:solidFill>
                  <a:srgbClr val="7030A0"/>
                </a:solidFill>
                <a:hlinkClick r:id="rId2"/>
              </a:rPr>
              <a:t>=</a:t>
            </a:r>
            <a:r>
              <a:rPr lang="de-CH" sz="1400" u="sng" dirty="0" err="1">
                <a:solidFill>
                  <a:srgbClr val="7030A0"/>
                </a:solidFill>
                <a:hlinkClick r:id="rId2"/>
              </a:rPr>
              <a:t>marcxml&amp;maximumRecords</a:t>
            </a:r>
            <a:r>
              <a:rPr lang="de-CH" sz="1400" u="sng" dirty="0">
                <a:solidFill>
                  <a:srgbClr val="7030A0"/>
                </a:solidFill>
                <a:hlinkClick r:id="rId2"/>
              </a:rPr>
              <a:t>=50&amp;startRecord=51&amp;query=alma.local_field_990=</a:t>
            </a:r>
            <a:r>
              <a:rPr lang="de-CH" sz="1400" u="sng" dirty="0" err="1">
                <a:solidFill>
                  <a:srgbClr val="7030A0"/>
                </a:solidFill>
                <a:hlinkClick r:id="rId2"/>
              </a:rPr>
              <a:t>bbggr</a:t>
            </a:r>
            <a:r>
              <a:rPr lang="de-DE" sz="1400" u="sng" dirty="0">
                <a:solidFill>
                  <a:srgbClr val="7030A0"/>
                </a:solidFill>
                <a:hlinkClick r:id="rId2"/>
              </a:rPr>
              <a:t> </a:t>
            </a:r>
            <a:endParaRPr lang="de-CH" sz="1400" u="sng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395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712700" cy="6880777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7628DD0-9EE4-4BA2-C1A6-A36CE9061DD3}"/>
              </a:ext>
            </a:extLst>
          </p:cNvPr>
          <p:cNvSpPr txBox="1"/>
          <p:nvPr/>
        </p:nvSpPr>
        <p:spPr>
          <a:xfrm>
            <a:off x="7382933" y="3071055"/>
            <a:ext cx="3582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b="1" dirty="0">
                <a:solidFill>
                  <a:srgbClr val="7030A0"/>
                </a:solidFill>
                <a:highlight>
                  <a:srgbClr val="C0C0C0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https://www.google.com/myMaps</a:t>
            </a:r>
            <a:r>
              <a:rPr lang="de-CH" b="1" dirty="0">
                <a:solidFill>
                  <a:srgbClr val="7030A0"/>
                </a:solidFill>
                <a:highlight>
                  <a:srgbClr val="C0C0C0"/>
                </a:highligh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60058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Procedure in the Main Project </a:t>
            </a:r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(500+ </a:t>
            </a:r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Titles</a:t>
            </a:r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de-CH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8800" b="1" u="sng" dirty="0">
                <a:solidFill>
                  <a:srgbClr val="00FF00"/>
                </a:solidFill>
              </a:rPr>
              <a:t>1</a:t>
            </a:r>
            <a:r>
              <a:rPr lang="de-DE" sz="8800" b="1" dirty="0">
                <a:solidFill>
                  <a:srgbClr val="00FF00"/>
                </a:solidFill>
              </a:rPr>
              <a:t> Python-Script 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de-DE" dirty="0"/>
              <a:t>&gt;&gt;&gt; Alma SRU-API &gt;&gt;&gt; MARCXML &gt;&gt;&gt; GND-IDs </a:t>
            </a:r>
          </a:p>
          <a:p>
            <a:pPr marL="0" indent="0">
              <a:buNone/>
            </a:pPr>
            <a:r>
              <a:rPr lang="de-DE" dirty="0"/>
              <a:t>&gt;&gt;&gt; </a:t>
            </a:r>
            <a:r>
              <a:rPr lang="de-DE" dirty="0" err="1"/>
              <a:t>enrich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>
                <a:hlinkClick r:id="rId2"/>
              </a:rPr>
              <a:t>lobid.org</a:t>
            </a:r>
            <a:r>
              <a:rPr lang="de-DE" dirty="0"/>
              <a:t> &amp; </a:t>
            </a:r>
            <a:r>
              <a:rPr lang="de-DE" dirty="0">
                <a:hlinkClick r:id="rId3"/>
              </a:rPr>
              <a:t>muenzfunde.ch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wikidata</a:t>
            </a:r>
            <a:r>
              <a:rPr lang="de-DE" dirty="0"/>
              <a:t>-ID</a:t>
            </a:r>
          </a:p>
          <a:p>
            <a:pPr marL="0" indent="0">
              <a:buNone/>
            </a:pPr>
            <a:r>
              <a:rPr lang="de-DE" dirty="0"/>
              <a:t>&gt;&gt;&gt; </a:t>
            </a:r>
            <a:r>
              <a:rPr lang="de-DE" dirty="0" err="1"/>
              <a:t>enrich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wikidata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coordinates</a:t>
            </a:r>
            <a:r>
              <a:rPr lang="de-DE" dirty="0"/>
              <a:t> &amp; </a:t>
            </a:r>
            <a:r>
              <a:rPr lang="de-DE" dirty="0" err="1"/>
              <a:t>more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&gt;&gt;&gt; </a:t>
            </a:r>
            <a:r>
              <a:rPr lang="de-DE" dirty="0" err="1"/>
              <a:t>export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.</a:t>
            </a:r>
            <a:r>
              <a:rPr lang="de-DE" dirty="0" err="1"/>
              <a:t>json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&gt;&gt;&gt; IT </a:t>
            </a:r>
            <a:r>
              <a:rPr lang="de-DE" dirty="0" err="1"/>
              <a:t>dep</a:t>
            </a:r>
            <a:r>
              <a:rPr lang="de-DE" dirty="0"/>
              <a:t>. </a:t>
            </a:r>
            <a:r>
              <a:rPr lang="de-DE" dirty="0" err="1"/>
              <a:t>implements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(OpenStreetMap &amp; </a:t>
            </a:r>
            <a:r>
              <a:rPr lang="de-DE" dirty="0" err="1"/>
              <a:t>Leaflet</a:t>
            </a:r>
            <a:r>
              <a:rPr lang="de-DE" dirty="0"/>
              <a:t>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9502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226" y="-4027"/>
            <a:ext cx="4958355" cy="2880221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3240073"/>
            <a:ext cx="4922520" cy="3621954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923607" cy="385477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Python-Script</a:t>
            </a: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5103" y="374419"/>
            <a:ext cx="4155618" cy="1775905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 rot="19697889">
            <a:off x="955558" y="1865449"/>
            <a:ext cx="11368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b="1" dirty="0">
                <a:solidFill>
                  <a:srgbClr val="00FF00"/>
                </a:solidFill>
              </a:rPr>
              <a:t>SRU</a:t>
            </a:r>
            <a:endParaRPr lang="de-CH" sz="4400" b="1" dirty="0">
              <a:solidFill>
                <a:srgbClr val="00FF0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 rot="19697889">
            <a:off x="8250215" y="785230"/>
            <a:ext cx="37212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b="1" dirty="0" err="1">
                <a:solidFill>
                  <a:srgbClr val="00FF00"/>
                </a:solidFill>
              </a:rPr>
              <a:t>explode</a:t>
            </a:r>
            <a:r>
              <a:rPr lang="de-CH" sz="4400" b="1" dirty="0">
                <a:solidFill>
                  <a:srgbClr val="00FF00"/>
                </a:solidFill>
              </a:rPr>
              <a:t>&amp;</a:t>
            </a:r>
            <a:r>
              <a:rPr lang="de-CH" sz="4400" b="1" dirty="0" err="1">
                <a:solidFill>
                  <a:srgbClr val="00FF00"/>
                </a:solidFill>
              </a:rPr>
              <a:t>regex</a:t>
            </a:r>
            <a:endParaRPr lang="de-DE" sz="4400" b="1" dirty="0">
              <a:solidFill>
                <a:srgbClr val="00FF00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 rot="19697889">
            <a:off x="2202357" y="4040858"/>
            <a:ext cx="22882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b="1" dirty="0" err="1">
                <a:solidFill>
                  <a:srgbClr val="00FF00"/>
                </a:solidFill>
              </a:rPr>
              <a:t>Wikidata</a:t>
            </a:r>
            <a:endParaRPr lang="de-CH" sz="4400" b="1" dirty="0">
              <a:solidFill>
                <a:srgbClr val="00FF00"/>
              </a:solidFill>
            </a:endParaRPr>
          </a:p>
        </p:txBody>
      </p:sp>
      <p:sp>
        <p:nvSpPr>
          <p:cNvPr id="18" name="Textfeld 17"/>
          <p:cNvSpPr txBox="1"/>
          <p:nvPr/>
        </p:nvSpPr>
        <p:spPr>
          <a:xfrm rot="19697889">
            <a:off x="4558476" y="735289"/>
            <a:ext cx="28138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b="1" dirty="0">
                <a:solidFill>
                  <a:srgbClr val="00FF00"/>
                </a:solidFill>
              </a:rPr>
              <a:t>parse  XML</a:t>
            </a:r>
            <a:endParaRPr lang="de-CH" sz="4400" b="1" dirty="0">
              <a:solidFill>
                <a:srgbClr val="00FF00"/>
              </a:solidFill>
            </a:endParaRPr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5112" y="2342869"/>
            <a:ext cx="7306887" cy="4526128"/>
          </a:xfrm>
          <a:prstGeom prst="rect">
            <a:avLst/>
          </a:prstGeom>
        </p:spPr>
      </p:pic>
      <p:sp>
        <p:nvSpPr>
          <p:cNvPr id="17" name="Textfeld 16"/>
          <p:cNvSpPr txBox="1"/>
          <p:nvPr/>
        </p:nvSpPr>
        <p:spPr>
          <a:xfrm rot="19697889">
            <a:off x="9434796" y="3652380"/>
            <a:ext cx="17876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b="1" dirty="0" err="1">
                <a:solidFill>
                  <a:srgbClr val="00FF00"/>
                </a:solidFill>
              </a:rPr>
              <a:t>output</a:t>
            </a:r>
            <a:endParaRPr lang="de-CH" sz="4400" b="1" dirty="0">
              <a:solidFill>
                <a:srgbClr val="00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0884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6986010B05664E95A54CB3A4E05D57" ma:contentTypeVersion="2" ma:contentTypeDescription="Create a new document." ma:contentTypeScope="" ma:versionID="ecc94b6b20626efd78c2815bad175612">
  <xsd:schema xmlns:xsd="http://www.w3.org/2001/XMLSchema" xmlns:xs="http://www.w3.org/2001/XMLSchema" xmlns:p="http://schemas.microsoft.com/office/2006/metadata/properties" xmlns:ns2="abf32c64-d980-4562-aba4-80dcd298fd50" xmlns:ns3="http://schemas.microsoft.com/sharepoint/v4" targetNamespace="http://schemas.microsoft.com/office/2006/metadata/properties" ma:root="true" ma:fieldsID="784b62092b756424ce281a8cb3062f49" ns2:_="" ns3:_="">
    <xsd:import namespace="abf32c64-d980-4562-aba4-80dcd298fd50"/>
    <xsd:import namespace="http://schemas.microsoft.com/sharepoint/v4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2:SharedWithUsers" minOccurs="0"/>
                <xsd:element ref="ns3:IconOverla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f32c64-d980-4562-aba4-80dcd298fd5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2" nillable="true" ma:displayName="IconOverlay" ma:hidden="true" ma:internalName="IconOverlay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_dlc_DocId xmlns="abf32c64-d980-4562-aba4-80dcd298fd50">UNIBEUB-341968867-190</_dlc_DocId>
    <_dlc_DocIdUrl xmlns="abf32c64-d980-4562-aba4-80dcd298fd50">
      <Url>https://intranet.unibe.ch/zb/vd/ub/bb/digitale-dienste-und-open-science/_layouts/15/DocIdRedir.aspx?ID=UNIBEUB-341968867-190</Url>
      <Description>UNIBEUB-341968867-190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939F818E-0630-4182-ACC5-CD0773AF51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bf32c64-d980-4562-aba4-80dcd298fd50"/>
    <ds:schemaRef ds:uri="http://schemas.microsoft.com/sharepoint/v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804A4CF-FFAF-4131-A2AD-A506AFE75996}">
  <ds:schemaRefs>
    <ds:schemaRef ds:uri="http://purl.org/dc/dcmitype/"/>
    <ds:schemaRef ds:uri="http://purl.org/dc/elements/1.1/"/>
    <ds:schemaRef ds:uri="abf32c64-d980-4562-aba4-80dcd298fd50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www.w3.org/XML/1998/namespace"/>
    <ds:schemaRef ds:uri="http://schemas.microsoft.com/office/infopath/2007/PartnerControls"/>
    <ds:schemaRef ds:uri="http://schemas.microsoft.com/sharepoint/v4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06372B35-3D45-4911-BC39-FB33504CE1AC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BC333F4A-BC2C-4985-A23E-26B777A0924B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870</Words>
  <Application>Microsoft Office PowerPoint</Application>
  <PresentationFormat>Breitbild</PresentationFormat>
  <Paragraphs>134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Times New Roman</vt:lpstr>
      <vt:lpstr>Wingdings</vt:lpstr>
      <vt:lpstr>Office</vt:lpstr>
      <vt:lpstr>LOD Enrichement and Georeferencing of the  ‘Berner Ortsgeschichten’  (Bernese Local Histories)</vt:lpstr>
      <vt:lpstr>Project: Berner Ortsgeschichten </vt:lpstr>
      <vt:lpstr>Berner Ortsgeschichten</vt:lpstr>
      <vt:lpstr>Data Enrichment</vt:lpstr>
      <vt:lpstr>Desired Data</vt:lpstr>
      <vt:lpstr>Procedure in the Pilot Project (35 Titles)</vt:lpstr>
      <vt:lpstr>PowerPoint-Präsentation</vt:lpstr>
      <vt:lpstr>Procedure in the Main Project (500+ Titles)</vt:lpstr>
      <vt:lpstr>Python-Script</vt:lpstr>
      <vt:lpstr>Results</vt:lpstr>
      <vt:lpstr>Results</vt:lpstr>
      <vt:lpstr>Results</vt:lpstr>
      <vt:lpstr>PowerPoint-Präsentation</vt:lpstr>
      <vt:lpstr>Insights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LOD-Anreicherung und Georeferenzierung von Berner Ortsgeschichten  mittels Python</dc:title>
  <dc:creator>René Frei</dc:creator>
  <cp:lastModifiedBy>René Frei</cp:lastModifiedBy>
  <cp:revision>71</cp:revision>
  <cp:lastPrinted>2023-11-14T07:08:40Z</cp:lastPrinted>
  <dcterms:created xsi:type="dcterms:W3CDTF">2023-06-25T20:49:52Z</dcterms:created>
  <dcterms:modified xsi:type="dcterms:W3CDTF">2023-11-16T07:57:25Z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ed07b690-266b-4b7d-8409-0d0c896e0b6e</vt:lpwstr>
  </property>
  <property fmtid="{D5CDD505-2E9C-101B-9397-08002B2CF9AE}" pid="3" name="ContentTypeId">
    <vt:lpwstr>0x010100256986010B05664E95A54CB3A4E05D57</vt:lpwstr>
  </property>
</Properties>
</file>

<file path=docProps/thumbnail.jpeg>
</file>